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61" r:id="rId4"/>
    <p:sldId id="262" r:id="rId5"/>
    <p:sldId id="258" r:id="rId6"/>
    <p:sldId id="259" r:id="rId7"/>
    <p:sldId id="273" r:id="rId8"/>
    <p:sldId id="266" r:id="rId9"/>
    <p:sldId id="272" r:id="rId10"/>
    <p:sldId id="260" r:id="rId11"/>
    <p:sldId id="263" r:id="rId12"/>
    <p:sldId id="264" r:id="rId13"/>
    <p:sldId id="267" r:id="rId14"/>
    <p:sldId id="265" r:id="rId15"/>
    <p:sldId id="268" r:id="rId16"/>
    <p:sldId id="269" r:id="rId17"/>
    <p:sldId id="270" r:id="rId18"/>
    <p:sldId id="271" r:id="rId19"/>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94" d="100"/>
          <a:sy n="94" d="100"/>
        </p:scale>
        <p:origin x="1138" y="72"/>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43E782DE-7315-462E-87D2-5E2A9E41C416}" type="datetimeFigureOut">
              <a:rPr lang="zh-CN" altLang="en-US" smtClean="0"/>
              <a:t>2020/8/10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FF2D919-322E-409D-BEC0-D0FFC73F855B}" type="slidenum">
              <a:rPr lang="zh-CN" altLang="en-US" smtClean="0"/>
              <a:t>‹#›</a:t>
            </a:fld>
            <a:endParaRPr lang="zh-CN" altLang="en-US"/>
          </a:p>
        </p:txBody>
      </p:sp>
    </p:spTree>
    <p:extLst>
      <p:ext uri="{BB962C8B-B14F-4D97-AF65-F5344CB8AC3E}">
        <p14:creationId xmlns:p14="http://schemas.microsoft.com/office/powerpoint/2010/main" val="22836907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43E782DE-7315-462E-87D2-5E2A9E41C416}" type="datetimeFigureOut">
              <a:rPr lang="zh-CN" altLang="en-US" smtClean="0"/>
              <a:t>2020/8/10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FF2D919-322E-409D-BEC0-D0FFC73F855B}" type="slidenum">
              <a:rPr lang="zh-CN" altLang="en-US" smtClean="0"/>
              <a:t>‹#›</a:t>
            </a:fld>
            <a:endParaRPr lang="zh-CN" altLang="en-US"/>
          </a:p>
        </p:txBody>
      </p:sp>
    </p:spTree>
    <p:extLst>
      <p:ext uri="{BB962C8B-B14F-4D97-AF65-F5344CB8AC3E}">
        <p14:creationId xmlns:p14="http://schemas.microsoft.com/office/powerpoint/2010/main" val="26783901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43E782DE-7315-462E-87D2-5E2A9E41C416}" type="datetimeFigureOut">
              <a:rPr lang="zh-CN" altLang="en-US" smtClean="0"/>
              <a:t>2020/8/10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FF2D919-322E-409D-BEC0-D0FFC73F855B}" type="slidenum">
              <a:rPr lang="zh-CN" altLang="en-US" smtClean="0"/>
              <a:t>‹#›</a:t>
            </a:fld>
            <a:endParaRPr lang="zh-CN" altLang="en-US"/>
          </a:p>
        </p:txBody>
      </p:sp>
    </p:spTree>
    <p:extLst>
      <p:ext uri="{BB962C8B-B14F-4D97-AF65-F5344CB8AC3E}">
        <p14:creationId xmlns:p14="http://schemas.microsoft.com/office/powerpoint/2010/main" val="22788944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43E782DE-7315-462E-87D2-5E2A9E41C416}" type="datetimeFigureOut">
              <a:rPr lang="zh-CN" altLang="en-US" smtClean="0"/>
              <a:t>2020/8/10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FF2D919-322E-409D-BEC0-D0FFC73F855B}" type="slidenum">
              <a:rPr lang="zh-CN" altLang="en-US" smtClean="0"/>
              <a:t>‹#›</a:t>
            </a:fld>
            <a:endParaRPr lang="zh-CN" altLang="en-US"/>
          </a:p>
        </p:txBody>
      </p:sp>
    </p:spTree>
    <p:extLst>
      <p:ext uri="{BB962C8B-B14F-4D97-AF65-F5344CB8AC3E}">
        <p14:creationId xmlns:p14="http://schemas.microsoft.com/office/powerpoint/2010/main" val="2033059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43E782DE-7315-462E-87D2-5E2A9E41C416}" type="datetimeFigureOut">
              <a:rPr lang="zh-CN" altLang="en-US" smtClean="0"/>
              <a:t>2020/8/10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FF2D919-322E-409D-BEC0-D0FFC73F855B}" type="slidenum">
              <a:rPr lang="zh-CN" altLang="en-US" smtClean="0"/>
              <a:t>‹#›</a:t>
            </a:fld>
            <a:endParaRPr lang="zh-CN" altLang="en-US"/>
          </a:p>
        </p:txBody>
      </p:sp>
    </p:spTree>
    <p:extLst>
      <p:ext uri="{BB962C8B-B14F-4D97-AF65-F5344CB8AC3E}">
        <p14:creationId xmlns:p14="http://schemas.microsoft.com/office/powerpoint/2010/main" val="30990861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43E782DE-7315-462E-87D2-5E2A9E41C416}" type="datetimeFigureOut">
              <a:rPr lang="zh-CN" altLang="en-US" smtClean="0"/>
              <a:t>2020/8/10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FF2D919-322E-409D-BEC0-D0FFC73F855B}" type="slidenum">
              <a:rPr lang="zh-CN" altLang="en-US" smtClean="0"/>
              <a:t>‹#›</a:t>
            </a:fld>
            <a:endParaRPr lang="zh-CN" altLang="en-US"/>
          </a:p>
        </p:txBody>
      </p:sp>
    </p:spTree>
    <p:extLst>
      <p:ext uri="{BB962C8B-B14F-4D97-AF65-F5344CB8AC3E}">
        <p14:creationId xmlns:p14="http://schemas.microsoft.com/office/powerpoint/2010/main" val="20682086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43E782DE-7315-462E-87D2-5E2A9E41C416}" type="datetimeFigureOut">
              <a:rPr lang="zh-CN" altLang="en-US" smtClean="0"/>
              <a:t>2020/8/10</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FF2D919-322E-409D-BEC0-D0FFC73F855B}" type="slidenum">
              <a:rPr lang="zh-CN" altLang="en-US" smtClean="0"/>
              <a:t>‹#›</a:t>
            </a:fld>
            <a:endParaRPr lang="zh-CN" altLang="en-US"/>
          </a:p>
        </p:txBody>
      </p:sp>
    </p:spTree>
    <p:extLst>
      <p:ext uri="{BB962C8B-B14F-4D97-AF65-F5344CB8AC3E}">
        <p14:creationId xmlns:p14="http://schemas.microsoft.com/office/powerpoint/2010/main" val="6255807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43E782DE-7315-462E-87D2-5E2A9E41C416}" type="datetimeFigureOut">
              <a:rPr lang="zh-CN" altLang="en-US" smtClean="0"/>
              <a:t>2020/8/10</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FF2D919-322E-409D-BEC0-D0FFC73F855B}" type="slidenum">
              <a:rPr lang="zh-CN" altLang="en-US" smtClean="0"/>
              <a:t>‹#›</a:t>
            </a:fld>
            <a:endParaRPr lang="zh-CN" altLang="en-US"/>
          </a:p>
        </p:txBody>
      </p:sp>
    </p:spTree>
    <p:extLst>
      <p:ext uri="{BB962C8B-B14F-4D97-AF65-F5344CB8AC3E}">
        <p14:creationId xmlns:p14="http://schemas.microsoft.com/office/powerpoint/2010/main" val="18884206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3E782DE-7315-462E-87D2-5E2A9E41C416}" type="datetimeFigureOut">
              <a:rPr lang="zh-CN" altLang="en-US" smtClean="0"/>
              <a:t>2020/8/10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FF2D919-322E-409D-BEC0-D0FFC73F855B}" type="slidenum">
              <a:rPr lang="zh-CN" altLang="en-US" smtClean="0"/>
              <a:t>‹#›</a:t>
            </a:fld>
            <a:endParaRPr lang="zh-CN" altLang="en-US"/>
          </a:p>
        </p:txBody>
      </p:sp>
    </p:spTree>
    <p:extLst>
      <p:ext uri="{BB962C8B-B14F-4D97-AF65-F5344CB8AC3E}">
        <p14:creationId xmlns:p14="http://schemas.microsoft.com/office/powerpoint/2010/main" val="18077384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43E782DE-7315-462E-87D2-5E2A9E41C416}" type="datetimeFigureOut">
              <a:rPr lang="zh-CN" altLang="en-US" smtClean="0"/>
              <a:t>2020/8/10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FF2D919-322E-409D-BEC0-D0FFC73F855B}" type="slidenum">
              <a:rPr lang="zh-CN" altLang="en-US" smtClean="0"/>
              <a:t>‹#›</a:t>
            </a:fld>
            <a:endParaRPr lang="zh-CN" altLang="en-US"/>
          </a:p>
        </p:txBody>
      </p:sp>
    </p:spTree>
    <p:extLst>
      <p:ext uri="{BB962C8B-B14F-4D97-AF65-F5344CB8AC3E}">
        <p14:creationId xmlns:p14="http://schemas.microsoft.com/office/powerpoint/2010/main" val="9151089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43E782DE-7315-462E-87D2-5E2A9E41C416}" type="datetimeFigureOut">
              <a:rPr lang="zh-CN" altLang="en-US" smtClean="0"/>
              <a:t>2020/8/10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FF2D919-322E-409D-BEC0-D0FFC73F855B}" type="slidenum">
              <a:rPr lang="zh-CN" altLang="en-US" smtClean="0"/>
              <a:t>‹#›</a:t>
            </a:fld>
            <a:endParaRPr lang="zh-CN" altLang="en-US"/>
          </a:p>
        </p:txBody>
      </p:sp>
    </p:spTree>
    <p:extLst>
      <p:ext uri="{BB962C8B-B14F-4D97-AF65-F5344CB8AC3E}">
        <p14:creationId xmlns:p14="http://schemas.microsoft.com/office/powerpoint/2010/main" val="11044720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3E782DE-7315-462E-87D2-5E2A9E41C416}" type="datetimeFigureOut">
              <a:rPr lang="zh-CN" altLang="en-US" smtClean="0"/>
              <a:t>2020/8/10</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FF2D919-322E-409D-BEC0-D0FFC73F855B}" type="slidenum">
              <a:rPr lang="zh-CN" altLang="en-US" smtClean="0"/>
              <a:t>‹#›</a:t>
            </a:fld>
            <a:endParaRPr lang="zh-CN" altLang="en-US"/>
          </a:p>
        </p:txBody>
      </p:sp>
    </p:spTree>
    <p:extLst>
      <p:ext uri="{BB962C8B-B14F-4D97-AF65-F5344CB8AC3E}">
        <p14:creationId xmlns:p14="http://schemas.microsoft.com/office/powerpoint/2010/main" val="65122892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www.complexityexplorer.org/courses/90-introduction-to-agent-based-modeling-2018/segments/6954" TargetMode="External"/><Relationship Id="rId2" Type="http://schemas.openxmlformats.org/officeDocument/2006/relationships/hyperlink" Target="https://www.complexityexplorer.org/courses/90-introduction-to-agent-based-modeling/segments/6952"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hyperlink" Target="https://www.youtube.com/watch?v=3nfbtrnuqDM&amp;list=PLa6nngtYVzYFQzz3BJtjmXZwe4YoYrq4T&amp;index=2"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dirty="0"/>
              <a:t>第五节课：社会模拟</a:t>
            </a:r>
          </a:p>
        </p:txBody>
      </p:sp>
      <p:sp>
        <p:nvSpPr>
          <p:cNvPr id="3" name="副标题 2"/>
          <p:cNvSpPr>
            <a:spLocks noGrp="1"/>
          </p:cNvSpPr>
          <p:nvPr>
            <p:ph type="subTitle" idx="1"/>
          </p:nvPr>
        </p:nvSpPr>
        <p:spPr/>
        <p:txBody>
          <a:bodyPr/>
          <a:lstStyle/>
          <a:p>
            <a:endParaRPr lang="zh-CN" altLang="en-US"/>
          </a:p>
        </p:txBody>
      </p:sp>
    </p:spTree>
    <p:extLst>
      <p:ext uri="{BB962C8B-B14F-4D97-AF65-F5344CB8AC3E}">
        <p14:creationId xmlns:p14="http://schemas.microsoft.com/office/powerpoint/2010/main" val="8630047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t>小世界和文化两极化</a:t>
            </a:r>
            <a:br>
              <a:rPr lang="en-US" altLang="zh-CN" dirty="0"/>
            </a:br>
            <a:r>
              <a:rPr lang="en-US" altLang="zh-CN" dirty="0"/>
              <a:t>Small worlds and cultural polarization</a:t>
            </a:r>
            <a:endParaRPr lang="zh-CN" altLang="en-US" dirty="0"/>
          </a:p>
        </p:txBody>
      </p:sp>
      <p:sp>
        <p:nvSpPr>
          <p:cNvPr id="4" name="文本框 3">
            <a:extLst>
              <a:ext uri="{FF2B5EF4-FFF2-40B4-BE49-F238E27FC236}">
                <a16:creationId xmlns:a16="http://schemas.microsoft.com/office/drawing/2014/main" id="{6B17A0B9-52E4-4A26-B88D-B4666EF594F4}"/>
              </a:ext>
            </a:extLst>
          </p:cNvPr>
          <p:cNvSpPr txBox="1"/>
          <p:nvPr/>
        </p:nvSpPr>
        <p:spPr>
          <a:xfrm>
            <a:off x="827584" y="1417638"/>
            <a:ext cx="7560840" cy="2585323"/>
          </a:xfrm>
          <a:prstGeom prst="rect">
            <a:avLst/>
          </a:prstGeom>
          <a:noFill/>
        </p:spPr>
        <p:txBody>
          <a:bodyPr wrap="square" rtlCol="0">
            <a:spAutoFit/>
          </a:bodyPr>
          <a:lstStyle/>
          <a:p>
            <a:pPr algn="l"/>
            <a:r>
              <a:rPr lang="en-US" altLang="zh-CN" sz="1800" b="0" i="0" u="none" strike="noStrike" baseline="0" dirty="0">
                <a:latin typeface="AdvPSNCS-I"/>
              </a:rPr>
              <a:t>we find that ties between clusters facilitate cultural convergence under the</a:t>
            </a:r>
          </a:p>
          <a:p>
            <a:pPr algn="l"/>
            <a:r>
              <a:rPr lang="en-US" altLang="zh-CN" sz="1800" b="0" i="0" u="none" strike="noStrike" baseline="0" dirty="0">
                <a:latin typeface="AdvPSNCS-I"/>
              </a:rPr>
              <a:t>micro-level assumptions of assimilation and attraction to similar others. However, these assumptions also have negative counterparts—differentiation and xenophobia.</a:t>
            </a:r>
          </a:p>
          <a:p>
            <a:pPr algn="l"/>
            <a:r>
              <a:rPr lang="en-US" altLang="zh-CN" sz="1800" b="0" i="0" u="none" strike="noStrike" baseline="0" dirty="0">
                <a:latin typeface="AdvPSNCS-I"/>
              </a:rPr>
              <a:t>We found that when these negative possibilities are no longer assumed</a:t>
            </a:r>
          </a:p>
          <a:p>
            <a:pPr algn="l"/>
            <a:r>
              <a:rPr lang="en-US" altLang="zh-CN" sz="1800" b="0" i="0" u="none" strike="noStrike" baseline="0" dirty="0">
                <a:latin typeface="AdvPSNCS-I"/>
              </a:rPr>
              <a:t>away, the effect of long-range ties reverses: Even very small amounts of contact</a:t>
            </a:r>
          </a:p>
          <a:p>
            <a:pPr algn="l"/>
            <a:r>
              <a:rPr lang="en-US" altLang="zh-CN" sz="1800" b="0" i="0" u="none" strike="noStrike" baseline="0" dirty="0">
                <a:latin typeface="AdvPSNCS-I"/>
              </a:rPr>
              <a:t>between highly clustered communities sharply increased polarization at the population</a:t>
            </a:r>
          </a:p>
          <a:p>
            <a:pPr algn="l"/>
            <a:r>
              <a:rPr lang="en-US" altLang="zh-CN" sz="1800" b="0" i="0" u="none" strike="noStrike" baseline="0" dirty="0">
                <a:latin typeface="AdvPSNCS-I"/>
              </a:rPr>
              <a:t>level.</a:t>
            </a:r>
            <a:endParaRPr lang="zh-CN" altLang="en-US" dirty="0"/>
          </a:p>
        </p:txBody>
      </p:sp>
    </p:spTree>
    <p:extLst>
      <p:ext uri="{BB962C8B-B14F-4D97-AF65-F5344CB8AC3E}">
        <p14:creationId xmlns:p14="http://schemas.microsoft.com/office/powerpoint/2010/main" val="5529573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15C74B-4106-4221-B3F2-7154DF26CEC7}"/>
              </a:ext>
            </a:extLst>
          </p:cNvPr>
          <p:cNvSpPr>
            <a:spLocks noGrp="1"/>
          </p:cNvSpPr>
          <p:nvPr>
            <p:ph type="title"/>
          </p:nvPr>
        </p:nvSpPr>
        <p:spPr/>
        <p:txBody>
          <a:bodyPr/>
          <a:lstStyle/>
          <a:p>
            <a:r>
              <a:rPr lang="zh-CN" altLang="en-US" dirty="0"/>
              <a:t>两个控制因素</a:t>
            </a:r>
          </a:p>
        </p:txBody>
      </p:sp>
      <p:sp>
        <p:nvSpPr>
          <p:cNvPr id="3" name="内容占位符 2">
            <a:extLst>
              <a:ext uri="{FF2B5EF4-FFF2-40B4-BE49-F238E27FC236}">
                <a16:creationId xmlns:a16="http://schemas.microsoft.com/office/drawing/2014/main" id="{FB0B2C12-5437-44A7-8EC3-F530EA9C8234}"/>
              </a:ext>
            </a:extLst>
          </p:cNvPr>
          <p:cNvSpPr>
            <a:spLocks noGrp="1"/>
          </p:cNvSpPr>
          <p:nvPr>
            <p:ph idx="1"/>
          </p:nvPr>
        </p:nvSpPr>
        <p:spPr/>
        <p:txBody>
          <a:bodyPr/>
          <a:lstStyle/>
          <a:p>
            <a:pPr algn="l"/>
            <a:r>
              <a:rPr lang="en-US" altLang="zh-CN" sz="2400" i="0" u="none" strike="noStrike" baseline="0" dirty="0">
                <a:latin typeface="AdvPSNCS-R"/>
              </a:rPr>
              <a:t>1. </a:t>
            </a:r>
            <a:r>
              <a:rPr lang="zh-CN" altLang="en-US" sz="2400" i="0" u="none" strike="noStrike" baseline="0" dirty="0">
                <a:latin typeface="AdvPSNCS-R"/>
              </a:rPr>
              <a:t>宏观上，我们控制网络结构：网络中长距离链接的比例（</a:t>
            </a:r>
            <a:r>
              <a:rPr lang="en-US" altLang="zh-CN" sz="2400" i="0" u="none" strike="noStrike" baseline="0" dirty="0">
                <a:latin typeface="AdvPSNCS-R"/>
              </a:rPr>
              <a:t>structural assumptions about the proportion of long-range ties in the access network. </a:t>
            </a:r>
            <a:r>
              <a:rPr lang="zh-CN" altLang="en-US" sz="2400" i="0" u="none" strike="noStrike" baseline="0" dirty="0">
                <a:latin typeface="AdvPSNCS-R"/>
              </a:rPr>
              <a:t>）</a:t>
            </a:r>
            <a:endParaRPr lang="en-US" altLang="zh-CN" sz="2400" i="0" u="none" strike="noStrike" baseline="0" dirty="0">
              <a:latin typeface="AdvPSNCS-R"/>
            </a:endParaRPr>
          </a:p>
          <a:p>
            <a:pPr algn="l"/>
            <a:r>
              <a:rPr lang="en-US" altLang="zh-CN" sz="2400" dirty="0">
                <a:latin typeface="AdvPSNCS-R"/>
              </a:rPr>
              <a:t>2. </a:t>
            </a:r>
            <a:r>
              <a:rPr lang="zh-CN" altLang="en-US" sz="2400" dirty="0">
                <a:latin typeface="AdvPSNCS-R"/>
              </a:rPr>
              <a:t>微观上，我们控制互相影响的方向：互相同化和互相排斥（</a:t>
            </a:r>
            <a:r>
              <a:rPr lang="en-US" altLang="zh-CN" sz="2400" i="0" u="none" strike="noStrike" baseline="0" dirty="0">
                <a:latin typeface="AdvPSNCS-R"/>
              </a:rPr>
              <a:t>microlevel assumptions about positive and negative valence of interaction</a:t>
            </a:r>
            <a:r>
              <a:rPr lang="zh-CN" altLang="en-US" sz="2400" i="0" u="none" strike="noStrike" baseline="0" dirty="0">
                <a:latin typeface="AdvPSNCS-R"/>
              </a:rPr>
              <a:t>）。此外，我们还有一个额外的</a:t>
            </a:r>
            <a:r>
              <a:rPr lang="en-US" altLang="zh-CN" sz="2400" dirty="0" err="1">
                <a:latin typeface="AdvPSNCS-R"/>
              </a:rPr>
              <a:t>roboutness</a:t>
            </a:r>
            <a:r>
              <a:rPr lang="en-US" altLang="zh-CN" sz="2400" dirty="0">
                <a:latin typeface="AdvPSNCS-R"/>
              </a:rPr>
              <a:t> check: </a:t>
            </a:r>
            <a:r>
              <a:rPr lang="zh-CN" altLang="en-US" sz="2400" dirty="0">
                <a:latin typeface="AdvPSNCS-R"/>
              </a:rPr>
              <a:t>改变“文化维度”</a:t>
            </a:r>
            <a:r>
              <a:rPr lang="en-US" altLang="zh-CN" sz="2400" dirty="0">
                <a:latin typeface="AdvPSNCS-R"/>
              </a:rPr>
              <a:t>/</a:t>
            </a:r>
            <a:r>
              <a:rPr lang="zh-CN" altLang="en-US" sz="2400" dirty="0">
                <a:latin typeface="AdvPSNCS-R"/>
              </a:rPr>
              <a:t>“有争议的议题数量”</a:t>
            </a:r>
            <a:r>
              <a:rPr lang="en-US" altLang="zh-CN" sz="2400" dirty="0">
                <a:latin typeface="AdvPSNCS-R"/>
              </a:rPr>
              <a:t>/ </a:t>
            </a:r>
            <a:r>
              <a:rPr lang="zh-CN" altLang="en-US" sz="2400" dirty="0">
                <a:latin typeface="AdvPSNCS-R"/>
              </a:rPr>
              <a:t>“文化复杂性”</a:t>
            </a:r>
            <a:endParaRPr lang="en-US" altLang="zh-CN" sz="2400" dirty="0">
              <a:latin typeface="AdvPSNCS-R"/>
            </a:endParaRPr>
          </a:p>
        </p:txBody>
      </p:sp>
    </p:spTree>
    <p:extLst>
      <p:ext uri="{BB962C8B-B14F-4D97-AF65-F5344CB8AC3E}">
        <p14:creationId xmlns:p14="http://schemas.microsoft.com/office/powerpoint/2010/main" val="16837072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BE03C329-16DA-4363-ABBD-F6E8A5B0ABF8}"/>
              </a:ext>
            </a:extLst>
          </p:cNvPr>
          <p:cNvSpPr>
            <a:spLocks noGrp="1"/>
          </p:cNvSpPr>
          <p:nvPr>
            <p:ph idx="1"/>
          </p:nvPr>
        </p:nvSpPr>
        <p:spPr>
          <a:xfrm>
            <a:off x="422565" y="188640"/>
            <a:ext cx="8229600" cy="4525963"/>
          </a:xfrm>
        </p:spPr>
        <p:txBody>
          <a:bodyPr/>
          <a:lstStyle/>
          <a:p>
            <a:r>
              <a:rPr lang="zh-CN" altLang="en-US" dirty="0"/>
              <a:t>测量：全人口的政治两极化程度</a:t>
            </a:r>
            <a:r>
              <a:rPr lang="en-US" altLang="zh-CN" dirty="0"/>
              <a:t>P</a:t>
            </a:r>
            <a:r>
              <a:rPr lang="zh-CN" altLang="en-US" dirty="0"/>
              <a:t>：</a:t>
            </a:r>
            <a:endParaRPr lang="en-US" altLang="zh-CN" dirty="0"/>
          </a:p>
          <a:p>
            <a:endParaRPr lang="zh-CN" altLang="en-US" dirty="0"/>
          </a:p>
        </p:txBody>
      </p:sp>
      <p:pic>
        <p:nvPicPr>
          <p:cNvPr id="5" name="图片 4">
            <a:extLst>
              <a:ext uri="{FF2B5EF4-FFF2-40B4-BE49-F238E27FC236}">
                <a16:creationId xmlns:a16="http://schemas.microsoft.com/office/drawing/2014/main" id="{59F38EEA-14CE-4638-960B-D81E8669A838}"/>
              </a:ext>
            </a:extLst>
          </p:cNvPr>
          <p:cNvPicPr>
            <a:picLocks noChangeAspect="1"/>
          </p:cNvPicPr>
          <p:nvPr/>
        </p:nvPicPr>
        <p:blipFill>
          <a:blip r:embed="rId2"/>
          <a:stretch>
            <a:fillRect/>
          </a:stretch>
        </p:blipFill>
        <p:spPr>
          <a:xfrm>
            <a:off x="419015" y="659085"/>
            <a:ext cx="7753350" cy="6010275"/>
          </a:xfrm>
          <a:prstGeom prst="rect">
            <a:avLst/>
          </a:prstGeom>
        </p:spPr>
      </p:pic>
    </p:spTree>
    <p:extLst>
      <p:ext uri="{BB962C8B-B14F-4D97-AF65-F5344CB8AC3E}">
        <p14:creationId xmlns:p14="http://schemas.microsoft.com/office/powerpoint/2010/main" val="22482316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BB43FD-86D5-4656-BF20-7C32ACD9C460}"/>
              </a:ext>
            </a:extLst>
          </p:cNvPr>
          <p:cNvSpPr>
            <a:spLocks noGrp="1"/>
          </p:cNvSpPr>
          <p:nvPr>
            <p:ph type="title"/>
          </p:nvPr>
        </p:nvSpPr>
        <p:spPr/>
        <p:txBody>
          <a:bodyPr/>
          <a:lstStyle/>
          <a:p>
            <a:r>
              <a:rPr lang="zh-CN" altLang="en-US" dirty="0"/>
              <a:t>建模：经典小世界</a:t>
            </a:r>
          </a:p>
        </p:txBody>
      </p:sp>
      <p:pic>
        <p:nvPicPr>
          <p:cNvPr id="7" name="图片 6">
            <a:extLst>
              <a:ext uri="{FF2B5EF4-FFF2-40B4-BE49-F238E27FC236}">
                <a16:creationId xmlns:a16="http://schemas.microsoft.com/office/drawing/2014/main" id="{02041B7E-11A6-4ED5-8DC8-CAE9173BEBBB}"/>
              </a:ext>
            </a:extLst>
          </p:cNvPr>
          <p:cNvPicPr>
            <a:picLocks noChangeAspect="1"/>
          </p:cNvPicPr>
          <p:nvPr/>
        </p:nvPicPr>
        <p:blipFill>
          <a:blip r:embed="rId2"/>
          <a:stretch>
            <a:fillRect/>
          </a:stretch>
        </p:blipFill>
        <p:spPr>
          <a:xfrm>
            <a:off x="1108753" y="1432714"/>
            <a:ext cx="5479471" cy="5425286"/>
          </a:xfrm>
          <a:prstGeom prst="rect">
            <a:avLst/>
          </a:prstGeom>
        </p:spPr>
      </p:pic>
    </p:spTree>
    <p:extLst>
      <p:ext uri="{BB962C8B-B14F-4D97-AF65-F5344CB8AC3E}">
        <p14:creationId xmlns:p14="http://schemas.microsoft.com/office/powerpoint/2010/main" val="35567696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BAF049-E75F-4339-AA62-8CC9752CB614}"/>
              </a:ext>
            </a:extLst>
          </p:cNvPr>
          <p:cNvSpPr>
            <a:spLocks noGrp="1"/>
          </p:cNvSpPr>
          <p:nvPr>
            <p:ph type="title"/>
          </p:nvPr>
        </p:nvSpPr>
        <p:spPr/>
        <p:txBody>
          <a:bodyPr>
            <a:noAutofit/>
          </a:bodyPr>
          <a:lstStyle/>
          <a:p>
            <a:r>
              <a:rPr lang="zh-CN" altLang="en-US" sz="3200" dirty="0"/>
              <a:t>假设交流中只存在同化：交流只有正面的，能减少两极化</a:t>
            </a:r>
          </a:p>
        </p:txBody>
      </p:sp>
      <p:sp>
        <p:nvSpPr>
          <p:cNvPr id="3" name="内容占位符 2">
            <a:extLst>
              <a:ext uri="{FF2B5EF4-FFF2-40B4-BE49-F238E27FC236}">
                <a16:creationId xmlns:a16="http://schemas.microsoft.com/office/drawing/2014/main" id="{BFACCE39-1EC9-4092-BF1C-00194ACE30D7}"/>
              </a:ext>
            </a:extLst>
          </p:cNvPr>
          <p:cNvSpPr>
            <a:spLocks noGrp="1"/>
          </p:cNvSpPr>
          <p:nvPr>
            <p:ph idx="1"/>
          </p:nvPr>
        </p:nvSpPr>
        <p:spPr>
          <a:xfrm>
            <a:off x="6444208" y="1600200"/>
            <a:ext cx="2242592" cy="4525963"/>
          </a:xfrm>
        </p:spPr>
        <p:txBody>
          <a:bodyPr>
            <a:normAutofit/>
          </a:bodyPr>
          <a:lstStyle/>
          <a:p>
            <a:r>
              <a:rPr lang="zh-CN" altLang="en-US" sz="1800" dirty="0"/>
              <a:t>坐标：两个议题。距离代表这个议题上的观点</a:t>
            </a:r>
            <a:r>
              <a:rPr lang="en-US" altLang="zh-CN" sz="1800" dirty="0"/>
              <a:t>/</a:t>
            </a:r>
            <a:r>
              <a:rPr lang="zh-CN" altLang="en-US" sz="1800" dirty="0"/>
              <a:t>价值观的差距</a:t>
            </a:r>
          </a:p>
        </p:txBody>
      </p:sp>
      <p:pic>
        <p:nvPicPr>
          <p:cNvPr id="5" name="图片 4">
            <a:extLst>
              <a:ext uri="{FF2B5EF4-FFF2-40B4-BE49-F238E27FC236}">
                <a16:creationId xmlns:a16="http://schemas.microsoft.com/office/drawing/2014/main" id="{54F57494-67BD-4BAE-93AF-8DE6084CD78F}"/>
              </a:ext>
            </a:extLst>
          </p:cNvPr>
          <p:cNvPicPr>
            <a:picLocks noChangeAspect="1"/>
          </p:cNvPicPr>
          <p:nvPr/>
        </p:nvPicPr>
        <p:blipFill>
          <a:blip r:embed="rId2"/>
          <a:stretch>
            <a:fillRect/>
          </a:stretch>
        </p:blipFill>
        <p:spPr>
          <a:xfrm>
            <a:off x="107504" y="1424839"/>
            <a:ext cx="6624736" cy="5382598"/>
          </a:xfrm>
          <a:prstGeom prst="rect">
            <a:avLst/>
          </a:prstGeom>
        </p:spPr>
      </p:pic>
    </p:spTree>
    <p:extLst>
      <p:ext uri="{BB962C8B-B14F-4D97-AF65-F5344CB8AC3E}">
        <p14:creationId xmlns:p14="http://schemas.microsoft.com/office/powerpoint/2010/main" val="4652007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4DA964C2-7253-4D9C-8501-3E50CD6CE4DD}"/>
              </a:ext>
            </a:extLst>
          </p:cNvPr>
          <p:cNvSpPr>
            <a:spLocks noGrp="1"/>
          </p:cNvSpPr>
          <p:nvPr>
            <p:ph idx="1"/>
          </p:nvPr>
        </p:nvSpPr>
        <p:spPr/>
        <p:txBody>
          <a:bodyPr/>
          <a:lstStyle/>
          <a:p>
            <a:endParaRPr lang="zh-CN" altLang="en-US"/>
          </a:p>
        </p:txBody>
      </p:sp>
      <p:pic>
        <p:nvPicPr>
          <p:cNvPr id="5" name="图片 4">
            <a:extLst>
              <a:ext uri="{FF2B5EF4-FFF2-40B4-BE49-F238E27FC236}">
                <a16:creationId xmlns:a16="http://schemas.microsoft.com/office/drawing/2014/main" id="{60E0DFD2-2856-4C4E-AE1A-634F703B6418}"/>
              </a:ext>
            </a:extLst>
          </p:cNvPr>
          <p:cNvPicPr>
            <a:picLocks noChangeAspect="1"/>
          </p:cNvPicPr>
          <p:nvPr/>
        </p:nvPicPr>
        <p:blipFill>
          <a:blip r:embed="rId2"/>
          <a:stretch>
            <a:fillRect/>
          </a:stretch>
        </p:blipFill>
        <p:spPr>
          <a:xfrm>
            <a:off x="1547664" y="1002214"/>
            <a:ext cx="5390803" cy="5721933"/>
          </a:xfrm>
          <a:prstGeom prst="rect">
            <a:avLst/>
          </a:prstGeom>
        </p:spPr>
      </p:pic>
      <p:sp>
        <p:nvSpPr>
          <p:cNvPr id="6" name="标题 1">
            <a:extLst>
              <a:ext uri="{FF2B5EF4-FFF2-40B4-BE49-F238E27FC236}">
                <a16:creationId xmlns:a16="http://schemas.microsoft.com/office/drawing/2014/main" id="{96340DB2-3072-4FB4-BFB4-59E797EAC3C1}"/>
              </a:ext>
            </a:extLst>
          </p:cNvPr>
          <p:cNvSpPr>
            <a:spLocks noGrp="1"/>
          </p:cNvSpPr>
          <p:nvPr>
            <p:ph type="title"/>
          </p:nvPr>
        </p:nvSpPr>
        <p:spPr>
          <a:xfrm>
            <a:off x="457200" y="274638"/>
            <a:ext cx="8229600" cy="1143000"/>
          </a:xfrm>
        </p:spPr>
        <p:txBody>
          <a:bodyPr>
            <a:noAutofit/>
          </a:bodyPr>
          <a:lstStyle/>
          <a:p>
            <a:r>
              <a:rPr lang="zh-CN" altLang="en-US" sz="3200" dirty="0"/>
              <a:t>假设交流中同时存在同化和敌对：交流显著增加两极化</a:t>
            </a:r>
          </a:p>
        </p:txBody>
      </p:sp>
    </p:spTree>
    <p:extLst>
      <p:ext uri="{BB962C8B-B14F-4D97-AF65-F5344CB8AC3E}">
        <p14:creationId xmlns:p14="http://schemas.microsoft.com/office/powerpoint/2010/main" val="39044251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CDD07F35-757B-4AD6-AD45-85AD519F1DE1}"/>
              </a:ext>
            </a:extLst>
          </p:cNvPr>
          <p:cNvSpPr txBox="1"/>
          <p:nvPr/>
        </p:nvSpPr>
        <p:spPr>
          <a:xfrm>
            <a:off x="395536" y="332656"/>
            <a:ext cx="9001000" cy="5078313"/>
          </a:xfrm>
          <a:prstGeom prst="rect">
            <a:avLst/>
          </a:prstGeom>
          <a:noFill/>
        </p:spPr>
        <p:txBody>
          <a:bodyPr wrap="square">
            <a:spAutoFit/>
          </a:bodyPr>
          <a:lstStyle/>
          <a:p>
            <a:pPr algn="l"/>
            <a:r>
              <a:rPr lang="en-US" altLang="zh-CN" sz="1800" b="0" i="0" u="none" strike="noStrike" baseline="0" dirty="0">
                <a:latin typeface="AdvPSNCS-R"/>
              </a:rPr>
              <a:t>Opinion dynamics shown in Figure 4 are characterized by both</a:t>
            </a:r>
          </a:p>
          <a:p>
            <a:pPr algn="l"/>
            <a:r>
              <a:rPr lang="en-US" altLang="zh-CN" sz="1800" b="0" i="0" u="none" strike="noStrike" baseline="0" dirty="0">
                <a:latin typeface="AdvPSNCS-R"/>
              </a:rPr>
              <a:t>assimilation and differentiation. Without random ties, most agents</a:t>
            </a:r>
          </a:p>
          <a:p>
            <a:pPr algn="l"/>
            <a:r>
              <a:rPr lang="en-US" altLang="zh-CN" sz="1800" b="0" i="0" u="none" strike="noStrike" baseline="0" dirty="0">
                <a:latin typeface="AdvPSNCS-R"/>
              </a:rPr>
              <a:t>have by iteration 25 moved toward the midpoint of the opinion distribution</a:t>
            </a:r>
          </a:p>
          <a:p>
            <a:pPr algn="l"/>
            <a:r>
              <a:rPr lang="en-US" altLang="zh-CN" sz="1800" b="0" i="0" u="none" strike="noStrike" baseline="0" dirty="0">
                <a:latin typeface="AdvPSNCS-R"/>
              </a:rPr>
              <a:t>in their cave, but in some caves agents also increase their distance</a:t>
            </a:r>
          </a:p>
          <a:p>
            <a:pPr algn="l"/>
            <a:r>
              <a:rPr lang="en-US" altLang="zh-CN" sz="1800" b="0" i="0" u="none" strike="noStrike" baseline="0" dirty="0">
                <a:latin typeface="AdvPSNCS-R"/>
              </a:rPr>
              <a:t>to others and shift toward extreme opinions. The self-reinforcing</a:t>
            </a:r>
          </a:p>
          <a:p>
            <a:pPr algn="l"/>
            <a:r>
              <a:rPr lang="en-US" altLang="zh-CN" sz="1800" b="0" i="0" u="none" strike="noStrike" baseline="0" dirty="0">
                <a:latin typeface="AdvPSNCS-R"/>
              </a:rPr>
              <a:t>dynamics of polarization are constrained by the boundaries of the</a:t>
            </a:r>
          </a:p>
          <a:p>
            <a:pPr algn="l"/>
            <a:r>
              <a:rPr lang="en-US" altLang="zh-CN" sz="1800" b="0" i="0" u="none" strike="noStrike" baseline="0" dirty="0">
                <a:latin typeface="AdvPSNCS-R"/>
              </a:rPr>
              <a:t>caves. By iteration 100, a local consensus has established in 14 of</a:t>
            </a:r>
          </a:p>
          <a:p>
            <a:pPr algn="l"/>
            <a:r>
              <a:rPr lang="en-US" altLang="zh-CN" sz="1800" b="0" i="0" u="none" strike="noStrike" baseline="0" dirty="0">
                <a:latin typeface="AdvPSNCS-R"/>
              </a:rPr>
              <a:t>the 20 caves. In those caves, all agents adopt ‘‘moderate’’ opinions,</a:t>
            </a:r>
          </a:p>
          <a:p>
            <a:pPr algn="l"/>
            <a:r>
              <a:rPr lang="en-US" altLang="zh-CN" sz="1800" b="0" i="0" u="none" strike="noStrike" baseline="0" dirty="0">
                <a:latin typeface="AdvPSNCS-R"/>
              </a:rPr>
              <a:t>close to the midpoint of the opinion scale. However, in six caves, all</a:t>
            </a:r>
          </a:p>
          <a:p>
            <a:pPr algn="l"/>
            <a:r>
              <a:rPr lang="en-US" altLang="zh-CN" sz="1800" b="0" i="0" u="none" strike="noStrike" baseline="0" dirty="0">
                <a:latin typeface="AdvPSNCS-R"/>
              </a:rPr>
              <a:t>agents have adopted extreme positions on both dimensions. The prevalence</a:t>
            </a:r>
          </a:p>
          <a:p>
            <a:pPr algn="l"/>
            <a:r>
              <a:rPr lang="en-US" altLang="zh-CN" sz="1800" b="0" i="0" u="none" strike="noStrike" baseline="0" dirty="0">
                <a:latin typeface="AdvPSNCS-R"/>
              </a:rPr>
              <a:t>of local consensus is due to the fact that initially weights are</a:t>
            </a:r>
          </a:p>
          <a:p>
            <a:pPr algn="l"/>
            <a:r>
              <a:rPr lang="en-US" altLang="zh-CN" sz="1800" b="0" i="0" u="none" strike="noStrike" baseline="0" dirty="0">
                <a:latin typeface="AdvPSNCS-R"/>
              </a:rPr>
              <a:t>more likely to be positive than negative, such that there is more</a:t>
            </a:r>
          </a:p>
          <a:p>
            <a:pPr algn="l"/>
            <a:r>
              <a:rPr lang="en-US" altLang="zh-CN" sz="1800" b="0" i="0" u="none" strike="noStrike" baseline="0" dirty="0">
                <a:latin typeface="AdvPSNCS-R"/>
              </a:rPr>
              <a:t>assimilation than differentiation within ties. In those caves that did</a:t>
            </a:r>
          </a:p>
          <a:p>
            <a:pPr algn="l"/>
            <a:r>
              <a:rPr lang="en-US" altLang="zh-CN" sz="1800" b="0" i="0" u="none" strike="noStrike" baseline="0" dirty="0">
                <a:latin typeface="AdvPSNCS-R"/>
              </a:rPr>
              <a:t>polarize, initial opinion differences created relatively more negative</a:t>
            </a:r>
          </a:p>
          <a:p>
            <a:pPr algn="l"/>
            <a:r>
              <a:rPr lang="en-US" altLang="zh-CN" sz="1800" b="0" i="0" u="none" strike="noStrike" baseline="0" dirty="0">
                <a:latin typeface="AdvPSNCS-R"/>
              </a:rPr>
              <a:t>ties by random chance. To differentiate from their ‘‘enemies,’’ agents</a:t>
            </a:r>
          </a:p>
          <a:p>
            <a:pPr algn="l"/>
            <a:r>
              <a:rPr lang="en-US" altLang="zh-CN" sz="1800" b="0" i="0" u="none" strike="noStrike" baseline="0" dirty="0">
                <a:latin typeface="AdvPSNCS-R"/>
              </a:rPr>
              <a:t>shift their opinions toward the extreme opposite end of the spectrum,</a:t>
            </a:r>
          </a:p>
          <a:p>
            <a:pPr algn="l"/>
            <a:r>
              <a:rPr lang="en-US" altLang="zh-CN" sz="1800" b="0" i="0" u="none" strike="noStrike" baseline="0" dirty="0">
                <a:latin typeface="AdvPSNCS-R"/>
              </a:rPr>
              <a:t>pulling their friends with them, and turning positive ties into hostile</a:t>
            </a:r>
          </a:p>
          <a:p>
            <a:pPr algn="l"/>
            <a:r>
              <a:rPr lang="en-US" altLang="zh-CN" sz="1800" b="0" i="0" u="none" strike="noStrike" baseline="0" dirty="0">
                <a:latin typeface="AdvPSNCS-R"/>
              </a:rPr>
              <a:t>relationships in the process.</a:t>
            </a:r>
            <a:endParaRPr lang="zh-CN" altLang="en-US" dirty="0"/>
          </a:p>
        </p:txBody>
      </p:sp>
    </p:spTree>
    <p:extLst>
      <p:ext uri="{BB962C8B-B14F-4D97-AF65-F5344CB8AC3E}">
        <p14:creationId xmlns:p14="http://schemas.microsoft.com/office/powerpoint/2010/main" val="27221107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550128-F06A-4E49-9097-C539DA2E1B39}"/>
              </a:ext>
            </a:extLst>
          </p:cNvPr>
          <p:cNvSpPr>
            <a:spLocks noGrp="1"/>
          </p:cNvSpPr>
          <p:nvPr>
            <p:ph type="title"/>
          </p:nvPr>
        </p:nvSpPr>
        <p:spPr/>
        <p:txBody>
          <a:bodyPr/>
          <a:lstStyle/>
          <a:p>
            <a:endParaRPr lang="zh-CN" altLang="en-US"/>
          </a:p>
        </p:txBody>
      </p:sp>
      <p:pic>
        <p:nvPicPr>
          <p:cNvPr id="5" name="图片 4">
            <a:extLst>
              <a:ext uri="{FF2B5EF4-FFF2-40B4-BE49-F238E27FC236}">
                <a16:creationId xmlns:a16="http://schemas.microsoft.com/office/drawing/2014/main" id="{33B2F62D-E45E-4F5D-BC5E-8C7C35C3BCA1}"/>
              </a:ext>
            </a:extLst>
          </p:cNvPr>
          <p:cNvPicPr>
            <a:picLocks noChangeAspect="1"/>
          </p:cNvPicPr>
          <p:nvPr/>
        </p:nvPicPr>
        <p:blipFill>
          <a:blip r:embed="rId2"/>
          <a:stretch>
            <a:fillRect/>
          </a:stretch>
        </p:blipFill>
        <p:spPr>
          <a:xfrm>
            <a:off x="903671" y="332737"/>
            <a:ext cx="6980697" cy="6525263"/>
          </a:xfrm>
          <a:prstGeom prst="rect">
            <a:avLst/>
          </a:prstGeom>
        </p:spPr>
      </p:pic>
    </p:spTree>
    <p:extLst>
      <p:ext uri="{BB962C8B-B14F-4D97-AF65-F5344CB8AC3E}">
        <p14:creationId xmlns:p14="http://schemas.microsoft.com/office/powerpoint/2010/main" val="30574243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687573-3D3A-449F-90F3-EA7CB8B2EB98}"/>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2B890DC1-B9D8-4181-BF39-6A3D86C9879A}"/>
              </a:ext>
            </a:extLst>
          </p:cNvPr>
          <p:cNvSpPr>
            <a:spLocks noGrp="1"/>
          </p:cNvSpPr>
          <p:nvPr>
            <p:ph idx="1"/>
          </p:nvPr>
        </p:nvSpPr>
        <p:spPr/>
        <p:txBody>
          <a:bodyPr/>
          <a:lstStyle/>
          <a:p>
            <a:endParaRPr lang="zh-CN" altLang="en-US"/>
          </a:p>
        </p:txBody>
      </p:sp>
      <p:pic>
        <p:nvPicPr>
          <p:cNvPr id="5" name="图片 4">
            <a:extLst>
              <a:ext uri="{FF2B5EF4-FFF2-40B4-BE49-F238E27FC236}">
                <a16:creationId xmlns:a16="http://schemas.microsoft.com/office/drawing/2014/main" id="{D2D59075-0017-4364-870F-08C68A1D4799}"/>
              </a:ext>
            </a:extLst>
          </p:cNvPr>
          <p:cNvPicPr>
            <a:picLocks noChangeAspect="1"/>
          </p:cNvPicPr>
          <p:nvPr/>
        </p:nvPicPr>
        <p:blipFill>
          <a:blip r:embed="rId2"/>
          <a:stretch>
            <a:fillRect/>
          </a:stretch>
        </p:blipFill>
        <p:spPr>
          <a:xfrm>
            <a:off x="1507630" y="0"/>
            <a:ext cx="6128739" cy="6858000"/>
          </a:xfrm>
          <a:prstGeom prst="rect">
            <a:avLst/>
          </a:prstGeom>
        </p:spPr>
      </p:pic>
    </p:spTree>
    <p:extLst>
      <p:ext uri="{BB962C8B-B14F-4D97-AF65-F5344CB8AC3E}">
        <p14:creationId xmlns:p14="http://schemas.microsoft.com/office/powerpoint/2010/main" val="25192191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代理人基模型</a:t>
            </a:r>
            <a:r>
              <a:rPr lang="en-US" altLang="zh-CN" dirty="0"/>
              <a:t>(agent based model)</a:t>
            </a:r>
            <a:endParaRPr lang="zh-CN" altLang="en-US" dirty="0"/>
          </a:p>
        </p:txBody>
      </p:sp>
      <p:sp>
        <p:nvSpPr>
          <p:cNvPr id="3" name="内容占位符 2"/>
          <p:cNvSpPr>
            <a:spLocks noGrp="1"/>
          </p:cNvSpPr>
          <p:nvPr>
            <p:ph idx="1"/>
          </p:nvPr>
        </p:nvSpPr>
        <p:spPr/>
        <p:txBody>
          <a:bodyPr>
            <a:normAutofit lnSpcReduction="10000"/>
          </a:bodyPr>
          <a:lstStyle/>
          <a:p>
            <a:r>
              <a:rPr lang="zh-CN" altLang="en-US" dirty="0"/>
              <a:t>社会模拟里最常见的模型</a:t>
            </a:r>
            <a:endParaRPr lang="en-US" altLang="zh-CN" dirty="0"/>
          </a:p>
          <a:p>
            <a:r>
              <a:rPr lang="zh-CN" altLang="en-US" dirty="0"/>
              <a:t>回顾第一周：</a:t>
            </a:r>
            <a:endParaRPr lang="en-US" altLang="zh-CN" dirty="0"/>
          </a:p>
          <a:p>
            <a:r>
              <a:rPr lang="zh-CN" altLang="en-US" dirty="0"/>
              <a:t>“计算”社会科学曾经指的是用计算机进行的社会模拟</a:t>
            </a:r>
            <a:endParaRPr lang="en-US" altLang="zh-CN" dirty="0"/>
          </a:p>
          <a:p>
            <a:r>
              <a:rPr lang="en-US" altLang="zh-CN" dirty="0"/>
              <a:t>1971</a:t>
            </a:r>
            <a:r>
              <a:rPr lang="zh-CN" altLang="en-US" dirty="0"/>
              <a:t>年，诺贝尔奖得主</a:t>
            </a:r>
            <a:r>
              <a:rPr lang="en-US" altLang="zh-CN" dirty="0"/>
              <a:t>Thomas Schelling </a:t>
            </a:r>
            <a:r>
              <a:rPr lang="zh-CN" altLang="en-US" dirty="0"/>
              <a:t>创造了一个很简单的代理人基模型（</a:t>
            </a:r>
            <a:r>
              <a:rPr lang="en-US" altLang="zh-CN" dirty="0"/>
              <a:t>Agent Based Model)</a:t>
            </a:r>
            <a:r>
              <a:rPr lang="zh-CN" altLang="en-US" dirty="0"/>
              <a:t>来模拟美国社会的种族隔离</a:t>
            </a:r>
            <a:endParaRPr lang="en-US" altLang="zh-CN" dirty="0"/>
          </a:p>
          <a:p>
            <a:r>
              <a:rPr lang="en-US" altLang="zh-CN" dirty="0"/>
              <a:t>http://nifty.stanford.edu/2014/mccown-schelling-model-segregation/</a:t>
            </a:r>
            <a:endParaRPr lang="zh-CN" altLang="en-US" dirty="0"/>
          </a:p>
          <a:p>
            <a:endParaRPr lang="zh-CN" altLang="en-US" dirty="0"/>
          </a:p>
        </p:txBody>
      </p:sp>
    </p:spTree>
    <p:extLst>
      <p:ext uri="{BB962C8B-B14F-4D97-AF65-F5344CB8AC3E}">
        <p14:creationId xmlns:p14="http://schemas.microsoft.com/office/powerpoint/2010/main" val="11960812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763688" y="3573016"/>
            <a:ext cx="5598899" cy="30243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标题 1"/>
          <p:cNvSpPr>
            <a:spLocks noGrp="1"/>
          </p:cNvSpPr>
          <p:nvPr>
            <p:ph type="title"/>
          </p:nvPr>
        </p:nvSpPr>
        <p:spPr>
          <a:xfrm>
            <a:off x="346894" y="2708920"/>
            <a:ext cx="8229600" cy="1143000"/>
          </a:xfrm>
        </p:spPr>
        <p:txBody>
          <a:bodyPr>
            <a:normAutofit/>
          </a:bodyPr>
          <a:lstStyle/>
          <a:p>
            <a:r>
              <a:rPr lang="zh-CN" altLang="en-US" sz="3600" dirty="0"/>
              <a:t>实际的种族隔离</a:t>
            </a:r>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544" y="620688"/>
            <a:ext cx="7988300" cy="2292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2987824" y="224880"/>
            <a:ext cx="6480720" cy="523220"/>
          </a:xfrm>
          <a:prstGeom prst="rect">
            <a:avLst/>
          </a:prstGeom>
          <a:noFill/>
        </p:spPr>
        <p:txBody>
          <a:bodyPr wrap="square" rtlCol="0">
            <a:spAutoFit/>
          </a:bodyPr>
          <a:lstStyle/>
          <a:p>
            <a:r>
              <a:rPr lang="zh-CN" altLang="en-US" sz="2800" dirty="0"/>
              <a:t>简单的一个模型</a:t>
            </a:r>
          </a:p>
        </p:txBody>
      </p:sp>
    </p:spTree>
    <p:extLst>
      <p:ext uri="{BB962C8B-B14F-4D97-AF65-F5344CB8AC3E}">
        <p14:creationId xmlns:p14="http://schemas.microsoft.com/office/powerpoint/2010/main" val="23770487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endParaRPr lang="zh-CN" altLang="en-US" dirty="0"/>
          </a:p>
        </p:txBody>
      </p:sp>
      <p:pic>
        <p:nvPicPr>
          <p:cNvPr id="1027"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99992" y="1412776"/>
            <a:ext cx="4055174" cy="53097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536" y="1445155"/>
            <a:ext cx="3844223" cy="53258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标题 3"/>
          <p:cNvSpPr>
            <a:spLocks noGrp="1"/>
          </p:cNvSpPr>
          <p:nvPr>
            <p:ph type="title"/>
          </p:nvPr>
        </p:nvSpPr>
        <p:spPr>
          <a:xfrm>
            <a:off x="457200" y="620688"/>
            <a:ext cx="3682752" cy="796950"/>
          </a:xfrm>
        </p:spPr>
        <p:txBody>
          <a:bodyPr>
            <a:normAutofit/>
          </a:bodyPr>
          <a:lstStyle/>
          <a:p>
            <a:r>
              <a:rPr lang="zh-CN" altLang="en-US" sz="3200" dirty="0"/>
              <a:t>湾区</a:t>
            </a:r>
          </a:p>
        </p:txBody>
      </p:sp>
      <p:sp>
        <p:nvSpPr>
          <p:cNvPr id="8" name="标题 3"/>
          <p:cNvSpPr txBox="1">
            <a:spLocks/>
          </p:cNvSpPr>
          <p:nvPr/>
        </p:nvSpPr>
        <p:spPr>
          <a:xfrm>
            <a:off x="4427984" y="548680"/>
            <a:ext cx="3682752" cy="79695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CN" altLang="en-US" sz="3200" dirty="0"/>
              <a:t>芝加哥</a:t>
            </a:r>
          </a:p>
        </p:txBody>
      </p:sp>
    </p:spTree>
    <p:extLst>
      <p:ext uri="{BB962C8B-B14F-4D97-AF65-F5344CB8AC3E}">
        <p14:creationId xmlns:p14="http://schemas.microsoft.com/office/powerpoint/2010/main" val="38864146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Agent based model</a:t>
            </a:r>
            <a:r>
              <a:rPr lang="zh-CN" altLang="en-US" dirty="0"/>
              <a:t>的课</a:t>
            </a:r>
          </a:p>
        </p:txBody>
      </p:sp>
      <p:sp>
        <p:nvSpPr>
          <p:cNvPr id="3" name="内容占位符 2"/>
          <p:cNvSpPr>
            <a:spLocks noGrp="1"/>
          </p:cNvSpPr>
          <p:nvPr>
            <p:ph idx="1"/>
          </p:nvPr>
        </p:nvSpPr>
        <p:spPr/>
        <p:txBody>
          <a:bodyPr>
            <a:normAutofit lnSpcReduction="10000"/>
          </a:bodyPr>
          <a:lstStyle/>
          <a:p>
            <a:r>
              <a:rPr lang="en-US" altLang="zh-CN" dirty="0">
                <a:hlinkClick r:id="rId2"/>
              </a:rPr>
              <a:t>https://www.complexityexplorer.org/courses/90-introduction-to-agent-based-modeling/segments/6952</a:t>
            </a:r>
            <a:endParaRPr lang="en-US" altLang="zh-CN" dirty="0"/>
          </a:p>
          <a:p>
            <a:r>
              <a:rPr lang="en-US" altLang="zh-CN" dirty="0">
                <a:hlinkClick r:id="rId3"/>
              </a:rPr>
              <a:t>https://www.complexityexplorer.org/courses/90-introduction-to-agent-based-modeling-2018/segments/6954</a:t>
            </a:r>
            <a:endParaRPr lang="en-US" altLang="zh-CN" dirty="0"/>
          </a:p>
          <a:p>
            <a:r>
              <a:rPr lang="en-US" altLang="zh-CN" dirty="0"/>
              <a:t>https://www.complexityexplorer.org/courses/90-introduction-to-agent-based-modeling-2018/segments/6955</a:t>
            </a:r>
          </a:p>
          <a:p>
            <a:endParaRPr lang="zh-CN" altLang="en-US" dirty="0"/>
          </a:p>
        </p:txBody>
      </p:sp>
    </p:spTree>
    <p:extLst>
      <p:ext uri="{BB962C8B-B14F-4D97-AF65-F5344CB8AC3E}">
        <p14:creationId xmlns:p14="http://schemas.microsoft.com/office/powerpoint/2010/main" val="20129072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Emperor’s </a:t>
            </a:r>
            <a:r>
              <a:rPr lang="en-US" altLang="zh-CN" dirty="0" err="1"/>
              <a:t>Dillemma</a:t>
            </a:r>
            <a:r>
              <a:rPr lang="en-US" altLang="zh-CN" dirty="0"/>
              <a:t> </a:t>
            </a:r>
            <a:endParaRPr lang="zh-CN" altLang="en-US" dirty="0"/>
          </a:p>
        </p:txBody>
      </p:sp>
      <p:sp>
        <p:nvSpPr>
          <p:cNvPr id="3" name="内容占位符 2"/>
          <p:cNvSpPr>
            <a:spLocks noGrp="1"/>
          </p:cNvSpPr>
          <p:nvPr>
            <p:ph idx="1"/>
          </p:nvPr>
        </p:nvSpPr>
        <p:spPr/>
        <p:txBody>
          <a:bodyPr/>
          <a:lstStyle/>
          <a:p>
            <a:r>
              <a:rPr lang="en-US" altLang="zh-CN" dirty="0">
                <a:hlinkClick r:id="rId2"/>
              </a:rPr>
              <a:t>https://www.youtube.com/watch?v=3nfbtrnuqDM&amp;list=PLa6nngtYVzYFQzz3BJtjmXZwe4YoYrq4T&amp;index=2</a:t>
            </a:r>
            <a:endParaRPr lang="en-US" altLang="zh-CN" dirty="0"/>
          </a:p>
          <a:p>
            <a:endParaRPr lang="zh-CN" altLang="en-US" dirty="0"/>
          </a:p>
        </p:txBody>
      </p:sp>
    </p:spTree>
    <p:extLst>
      <p:ext uri="{BB962C8B-B14F-4D97-AF65-F5344CB8AC3E}">
        <p14:creationId xmlns:p14="http://schemas.microsoft.com/office/powerpoint/2010/main" val="3484126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14D674-1414-426F-9A9A-092603F3B866}"/>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790B64C9-7B0A-4F90-97DF-AC2F2A5AE61D}"/>
              </a:ext>
            </a:extLst>
          </p:cNvPr>
          <p:cNvSpPr>
            <a:spLocks noGrp="1"/>
          </p:cNvSpPr>
          <p:nvPr>
            <p:ph idx="1"/>
          </p:nvPr>
        </p:nvSpPr>
        <p:spPr/>
        <p:txBody>
          <a:bodyPr/>
          <a:lstStyle/>
          <a:p>
            <a:endParaRPr lang="zh-CN" altLang="en-US"/>
          </a:p>
        </p:txBody>
      </p:sp>
    </p:spTree>
    <p:extLst>
      <p:ext uri="{BB962C8B-B14F-4D97-AF65-F5344CB8AC3E}">
        <p14:creationId xmlns:p14="http://schemas.microsoft.com/office/powerpoint/2010/main" val="11950645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75BE61-4D59-4323-A2EA-C47914F98406}"/>
              </a:ext>
            </a:extLst>
          </p:cNvPr>
          <p:cNvSpPr>
            <a:spLocks noGrp="1"/>
          </p:cNvSpPr>
          <p:nvPr>
            <p:ph type="title"/>
          </p:nvPr>
        </p:nvSpPr>
        <p:spPr/>
        <p:txBody>
          <a:bodyPr>
            <a:normAutofit/>
          </a:bodyPr>
          <a:lstStyle/>
          <a:p>
            <a:r>
              <a:rPr lang="en-US" altLang="zh-CN" dirty="0"/>
              <a:t>ABM</a:t>
            </a:r>
            <a:r>
              <a:rPr lang="zh-CN" altLang="en-US" dirty="0"/>
              <a:t>模型的核心假设：无法预测</a:t>
            </a:r>
          </a:p>
        </p:txBody>
      </p:sp>
      <p:sp>
        <p:nvSpPr>
          <p:cNvPr id="3" name="内容占位符 2">
            <a:extLst>
              <a:ext uri="{FF2B5EF4-FFF2-40B4-BE49-F238E27FC236}">
                <a16:creationId xmlns:a16="http://schemas.microsoft.com/office/drawing/2014/main" id="{E1A9C8AA-8F13-47B2-8FF4-BD37C3B0A150}"/>
              </a:ext>
            </a:extLst>
          </p:cNvPr>
          <p:cNvSpPr>
            <a:spLocks noGrp="1"/>
          </p:cNvSpPr>
          <p:nvPr>
            <p:ph idx="1"/>
          </p:nvPr>
        </p:nvSpPr>
        <p:spPr/>
        <p:txBody>
          <a:bodyPr>
            <a:normAutofit fontScale="77500" lnSpcReduction="20000"/>
          </a:bodyPr>
          <a:lstStyle/>
          <a:p>
            <a:r>
              <a:rPr lang="en-US" altLang="zh-CN" i="0" dirty="0">
                <a:solidFill>
                  <a:srgbClr val="25679E"/>
                </a:solidFill>
                <a:effectLst/>
                <a:latin typeface="Lato"/>
              </a:rPr>
              <a:t>One of the reasons why I argued that machine learning has not caught on within sociology as much as other disciplines is that it is fundamentally about making predictions. Agent-based models, by contrast, assume that prediction is inherently impossible because most social systems are complex and </a:t>
            </a:r>
            <a:r>
              <a:rPr lang="en-US" altLang="zh-CN" i="0" dirty="0" err="1">
                <a:solidFill>
                  <a:srgbClr val="25679E"/>
                </a:solidFill>
                <a:effectLst/>
                <a:latin typeface="Lato"/>
              </a:rPr>
              <a:t>adapative</a:t>
            </a:r>
            <a:r>
              <a:rPr lang="en-US" altLang="zh-CN" i="0" dirty="0">
                <a:solidFill>
                  <a:srgbClr val="25679E"/>
                </a:solidFill>
                <a:effectLst/>
                <a:latin typeface="Lato"/>
              </a:rPr>
              <a:t> or “stochastic.”“ </a:t>
            </a:r>
            <a:r>
              <a:rPr lang="en-US" altLang="zh-CN" b="1" i="0" dirty="0">
                <a:solidFill>
                  <a:srgbClr val="25679E"/>
                </a:solidFill>
                <a:effectLst/>
                <a:latin typeface="Lato"/>
              </a:rPr>
              <a:t>Instead of predicting an outcome, we therefore use ABMs to simulate many different possible outcomes, and use these simulations to both A) develop better theories; and B) create better ways of testing them.</a:t>
            </a:r>
          </a:p>
          <a:p>
            <a:r>
              <a:rPr lang="zh-CN" altLang="en-US" b="1" dirty="0">
                <a:solidFill>
                  <a:srgbClr val="25679E"/>
                </a:solidFill>
                <a:latin typeface="Lato"/>
              </a:rPr>
              <a:t>我们用</a:t>
            </a:r>
            <a:r>
              <a:rPr lang="en-US" altLang="zh-CN" b="1" dirty="0">
                <a:solidFill>
                  <a:srgbClr val="25679E"/>
                </a:solidFill>
                <a:latin typeface="Lato"/>
              </a:rPr>
              <a:t>ABM</a:t>
            </a:r>
            <a:r>
              <a:rPr lang="zh-CN" altLang="en-US" b="1" dirty="0">
                <a:solidFill>
                  <a:srgbClr val="25679E"/>
                </a:solidFill>
                <a:latin typeface="Lato"/>
              </a:rPr>
              <a:t>去模拟很多不同的可能结果，然后用这些模拟去发展更好的理论和创造更好的方法去测试这些理论</a:t>
            </a:r>
            <a:endParaRPr lang="en-US" altLang="zh-CN" b="1" i="0" dirty="0">
              <a:solidFill>
                <a:srgbClr val="25679E"/>
              </a:solidFill>
              <a:effectLst/>
              <a:latin typeface="Lato"/>
            </a:endParaRPr>
          </a:p>
        </p:txBody>
      </p:sp>
    </p:spTree>
    <p:extLst>
      <p:ext uri="{BB962C8B-B14F-4D97-AF65-F5344CB8AC3E}">
        <p14:creationId xmlns:p14="http://schemas.microsoft.com/office/powerpoint/2010/main" val="37073927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7AF59A-0F48-4BE3-B907-D2B7036E19A7}"/>
              </a:ext>
            </a:extLst>
          </p:cNvPr>
          <p:cNvSpPr>
            <a:spLocks noGrp="1"/>
          </p:cNvSpPr>
          <p:nvPr>
            <p:ph type="title"/>
          </p:nvPr>
        </p:nvSpPr>
        <p:spPr/>
        <p:txBody>
          <a:bodyPr/>
          <a:lstStyle/>
          <a:p>
            <a:r>
              <a:rPr lang="en-US" altLang="zh-CN" dirty="0"/>
              <a:t>Michael Macy</a:t>
            </a:r>
            <a:endParaRPr lang="zh-CN" altLang="en-US" dirty="0"/>
          </a:p>
        </p:txBody>
      </p:sp>
      <p:sp>
        <p:nvSpPr>
          <p:cNvPr id="3" name="内容占位符 2">
            <a:extLst>
              <a:ext uri="{FF2B5EF4-FFF2-40B4-BE49-F238E27FC236}">
                <a16:creationId xmlns:a16="http://schemas.microsoft.com/office/drawing/2014/main" id="{9218C063-8ACF-47FE-9531-0332A09FC42B}"/>
              </a:ext>
            </a:extLst>
          </p:cNvPr>
          <p:cNvSpPr>
            <a:spLocks noGrp="1"/>
          </p:cNvSpPr>
          <p:nvPr>
            <p:ph idx="1"/>
          </p:nvPr>
        </p:nvSpPr>
        <p:spPr/>
        <p:txBody>
          <a:bodyPr>
            <a:normAutofit/>
          </a:bodyPr>
          <a:lstStyle/>
          <a:p>
            <a:r>
              <a:rPr lang="en-US" altLang="zh-CN" sz="1800" b="0" i="0" dirty="0">
                <a:solidFill>
                  <a:srgbClr val="222222"/>
                </a:solidFill>
                <a:effectLst/>
                <a:latin typeface="Arial" panose="020B0604020202020204" pitchFamily="34" charset="0"/>
              </a:rPr>
              <a:t>Macy, M. W., &amp; </a:t>
            </a:r>
            <a:r>
              <a:rPr lang="en-US" altLang="zh-CN" sz="1800" b="0" i="0" dirty="0" err="1">
                <a:solidFill>
                  <a:srgbClr val="222222"/>
                </a:solidFill>
                <a:effectLst/>
                <a:latin typeface="Arial" panose="020B0604020202020204" pitchFamily="34" charset="0"/>
              </a:rPr>
              <a:t>Willer</a:t>
            </a:r>
            <a:r>
              <a:rPr lang="en-US" altLang="zh-CN" sz="1800" b="0" i="0" dirty="0">
                <a:solidFill>
                  <a:srgbClr val="222222"/>
                </a:solidFill>
                <a:effectLst/>
                <a:latin typeface="Arial" panose="020B0604020202020204" pitchFamily="34" charset="0"/>
              </a:rPr>
              <a:t>, R. (2002). From factors to actors: Computational sociology and agent-based modeling. </a:t>
            </a:r>
            <a:r>
              <a:rPr lang="en-US" altLang="zh-CN" sz="1800" b="0" i="1" dirty="0">
                <a:solidFill>
                  <a:srgbClr val="222222"/>
                </a:solidFill>
                <a:effectLst/>
                <a:latin typeface="Arial" panose="020B0604020202020204" pitchFamily="34" charset="0"/>
              </a:rPr>
              <a:t>Annual review of sociology</a:t>
            </a:r>
            <a:r>
              <a:rPr lang="en-US" altLang="zh-CN" sz="1800" b="0" i="0" dirty="0">
                <a:solidFill>
                  <a:srgbClr val="222222"/>
                </a:solidFill>
                <a:effectLst/>
                <a:latin typeface="Arial" panose="020B0604020202020204" pitchFamily="34" charset="0"/>
              </a:rPr>
              <a:t>, </a:t>
            </a:r>
            <a:r>
              <a:rPr lang="en-US" altLang="zh-CN" sz="1800" b="0" i="1" dirty="0">
                <a:solidFill>
                  <a:srgbClr val="222222"/>
                </a:solidFill>
                <a:effectLst/>
                <a:latin typeface="Arial" panose="020B0604020202020204" pitchFamily="34" charset="0"/>
              </a:rPr>
              <a:t>28</a:t>
            </a:r>
            <a:r>
              <a:rPr lang="en-US" altLang="zh-CN" sz="1800" b="0" i="0" dirty="0">
                <a:solidFill>
                  <a:srgbClr val="222222"/>
                </a:solidFill>
                <a:effectLst/>
                <a:latin typeface="Arial" panose="020B0604020202020204" pitchFamily="34" charset="0"/>
              </a:rPr>
              <a:t>(1), 143-166.</a:t>
            </a:r>
          </a:p>
          <a:p>
            <a:r>
              <a:rPr lang="en-US" altLang="zh-CN" sz="1800" b="0" i="0" dirty="0" err="1">
                <a:solidFill>
                  <a:srgbClr val="222222"/>
                </a:solidFill>
                <a:effectLst/>
                <a:latin typeface="Arial" panose="020B0604020202020204" pitchFamily="34" charset="0"/>
              </a:rPr>
              <a:t>Centola</a:t>
            </a:r>
            <a:r>
              <a:rPr lang="en-US" altLang="zh-CN" sz="1800" b="0" i="0" dirty="0">
                <a:solidFill>
                  <a:srgbClr val="222222"/>
                </a:solidFill>
                <a:effectLst/>
                <a:latin typeface="Arial" panose="020B0604020202020204" pitchFamily="34" charset="0"/>
              </a:rPr>
              <a:t>, D., </a:t>
            </a:r>
            <a:r>
              <a:rPr lang="en-US" altLang="zh-CN" sz="1800" b="0" i="0" dirty="0" err="1">
                <a:solidFill>
                  <a:srgbClr val="222222"/>
                </a:solidFill>
                <a:effectLst/>
                <a:latin typeface="Arial" panose="020B0604020202020204" pitchFamily="34" charset="0"/>
              </a:rPr>
              <a:t>Willer</a:t>
            </a:r>
            <a:r>
              <a:rPr lang="en-US" altLang="zh-CN" sz="1800" b="0" i="0" dirty="0">
                <a:solidFill>
                  <a:srgbClr val="222222"/>
                </a:solidFill>
                <a:effectLst/>
                <a:latin typeface="Arial" panose="020B0604020202020204" pitchFamily="34" charset="0"/>
              </a:rPr>
              <a:t>, R., &amp; Macy, M. (2005). The emperor’s dilemma: A computational model of self-enforcing norms. </a:t>
            </a:r>
            <a:r>
              <a:rPr lang="en-US" altLang="zh-CN" sz="1800" b="0" i="1" dirty="0">
                <a:solidFill>
                  <a:srgbClr val="222222"/>
                </a:solidFill>
                <a:effectLst/>
                <a:latin typeface="Arial" panose="020B0604020202020204" pitchFamily="34" charset="0"/>
              </a:rPr>
              <a:t>American Journal of Sociology</a:t>
            </a:r>
            <a:r>
              <a:rPr lang="en-US" altLang="zh-CN" sz="1800" b="0" i="0" dirty="0">
                <a:solidFill>
                  <a:srgbClr val="222222"/>
                </a:solidFill>
                <a:effectLst/>
                <a:latin typeface="Arial" panose="020B0604020202020204" pitchFamily="34" charset="0"/>
              </a:rPr>
              <a:t>, </a:t>
            </a:r>
            <a:r>
              <a:rPr lang="en-US" altLang="zh-CN" sz="1800" b="0" i="1" dirty="0">
                <a:solidFill>
                  <a:srgbClr val="222222"/>
                </a:solidFill>
                <a:effectLst/>
                <a:latin typeface="Arial" panose="020B0604020202020204" pitchFamily="34" charset="0"/>
              </a:rPr>
              <a:t>110</a:t>
            </a:r>
            <a:r>
              <a:rPr lang="en-US" altLang="zh-CN" sz="1800" b="0" i="0" dirty="0">
                <a:solidFill>
                  <a:srgbClr val="222222"/>
                </a:solidFill>
                <a:effectLst/>
                <a:latin typeface="Arial" panose="020B0604020202020204" pitchFamily="34" charset="0"/>
              </a:rPr>
              <a:t>(4), 1009-1040.</a:t>
            </a:r>
          </a:p>
          <a:p>
            <a:r>
              <a:rPr lang="en-US" altLang="zh-CN" sz="1800" b="0" i="0" dirty="0" err="1">
                <a:solidFill>
                  <a:srgbClr val="222222"/>
                </a:solidFill>
                <a:effectLst/>
                <a:latin typeface="Arial" panose="020B0604020202020204" pitchFamily="34" charset="0"/>
              </a:rPr>
              <a:t>Flache</a:t>
            </a:r>
            <a:r>
              <a:rPr lang="en-US" altLang="zh-CN" sz="1800" b="0" i="0" dirty="0">
                <a:solidFill>
                  <a:srgbClr val="222222"/>
                </a:solidFill>
                <a:effectLst/>
                <a:latin typeface="Arial" panose="020B0604020202020204" pitchFamily="34" charset="0"/>
              </a:rPr>
              <a:t>, A., &amp; Macy, M. W. (2011). Small worlds and cultural polarization. </a:t>
            </a:r>
            <a:r>
              <a:rPr lang="en-US" altLang="zh-CN" sz="1800" b="0" i="1" dirty="0">
                <a:solidFill>
                  <a:srgbClr val="222222"/>
                </a:solidFill>
                <a:effectLst/>
                <a:latin typeface="Arial" panose="020B0604020202020204" pitchFamily="34" charset="0"/>
              </a:rPr>
              <a:t>The Journal of Mathematical Sociology</a:t>
            </a:r>
            <a:r>
              <a:rPr lang="en-US" altLang="zh-CN" sz="1800" b="0" i="0" dirty="0">
                <a:solidFill>
                  <a:srgbClr val="222222"/>
                </a:solidFill>
                <a:effectLst/>
                <a:latin typeface="Arial" panose="020B0604020202020204" pitchFamily="34" charset="0"/>
              </a:rPr>
              <a:t>, </a:t>
            </a:r>
            <a:r>
              <a:rPr lang="en-US" altLang="zh-CN" sz="1800" b="0" i="1" dirty="0">
                <a:solidFill>
                  <a:srgbClr val="222222"/>
                </a:solidFill>
                <a:effectLst/>
                <a:latin typeface="Arial" panose="020B0604020202020204" pitchFamily="34" charset="0"/>
              </a:rPr>
              <a:t>35</a:t>
            </a:r>
            <a:r>
              <a:rPr lang="en-US" altLang="zh-CN" sz="1800" b="0" i="0" dirty="0">
                <a:solidFill>
                  <a:srgbClr val="222222"/>
                </a:solidFill>
                <a:effectLst/>
                <a:latin typeface="Arial" panose="020B0604020202020204" pitchFamily="34" charset="0"/>
              </a:rPr>
              <a:t>(1-3), 146-176.</a:t>
            </a:r>
          </a:p>
          <a:p>
            <a:r>
              <a:rPr lang="en-US" altLang="zh-CN" sz="1800" b="0" i="0" dirty="0">
                <a:solidFill>
                  <a:srgbClr val="222222"/>
                </a:solidFill>
                <a:effectLst/>
                <a:latin typeface="Arial" panose="020B0604020202020204" pitchFamily="34" charset="0"/>
              </a:rPr>
              <a:t>Macy, M., Deri, S., Ruch, A., &amp; Tong, N. (2019). Opinion cascades and the unpredictability of partisan polarization. </a:t>
            </a:r>
            <a:r>
              <a:rPr lang="en-US" altLang="zh-CN" sz="1800" b="0" i="1" dirty="0">
                <a:solidFill>
                  <a:srgbClr val="222222"/>
                </a:solidFill>
                <a:effectLst/>
                <a:latin typeface="Arial" panose="020B0604020202020204" pitchFamily="34" charset="0"/>
              </a:rPr>
              <a:t>Science advances</a:t>
            </a:r>
            <a:r>
              <a:rPr lang="en-US" altLang="zh-CN" sz="1800" b="0" i="0" dirty="0">
                <a:solidFill>
                  <a:srgbClr val="222222"/>
                </a:solidFill>
                <a:effectLst/>
                <a:latin typeface="Arial" panose="020B0604020202020204" pitchFamily="34" charset="0"/>
              </a:rPr>
              <a:t>, </a:t>
            </a:r>
            <a:r>
              <a:rPr lang="en-US" altLang="zh-CN" sz="1800" b="0" i="1" dirty="0">
                <a:solidFill>
                  <a:srgbClr val="222222"/>
                </a:solidFill>
                <a:effectLst/>
                <a:latin typeface="Arial" panose="020B0604020202020204" pitchFamily="34" charset="0"/>
              </a:rPr>
              <a:t>5</a:t>
            </a:r>
            <a:r>
              <a:rPr lang="en-US" altLang="zh-CN" sz="1800" b="0" i="0" dirty="0">
                <a:solidFill>
                  <a:srgbClr val="222222"/>
                </a:solidFill>
                <a:effectLst/>
                <a:latin typeface="Arial" panose="020B0604020202020204" pitchFamily="34" charset="0"/>
              </a:rPr>
              <a:t>(8), eaax0754.</a:t>
            </a:r>
            <a:endParaRPr lang="zh-CN" altLang="en-US" sz="1800" dirty="0"/>
          </a:p>
        </p:txBody>
      </p:sp>
    </p:spTree>
    <p:extLst>
      <p:ext uri="{BB962C8B-B14F-4D97-AF65-F5344CB8AC3E}">
        <p14:creationId xmlns:p14="http://schemas.microsoft.com/office/powerpoint/2010/main" val="2184737996"/>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214</TotalTime>
  <Words>869</Words>
  <Application>Microsoft Office PowerPoint</Application>
  <PresentationFormat>全屏显示(4:3)</PresentationFormat>
  <Paragraphs>58</Paragraphs>
  <Slides>18</Slides>
  <Notes>0</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18</vt:i4>
      </vt:variant>
    </vt:vector>
  </HeadingPairs>
  <TitlesOfParts>
    <vt:vector size="24" baseType="lpstr">
      <vt:lpstr>AdvPSNCS-I</vt:lpstr>
      <vt:lpstr>AdvPSNCS-R</vt:lpstr>
      <vt:lpstr>Lato</vt:lpstr>
      <vt:lpstr>Arial</vt:lpstr>
      <vt:lpstr>Calibri</vt:lpstr>
      <vt:lpstr>Office 主题​​</vt:lpstr>
      <vt:lpstr>第五节课：社会模拟</vt:lpstr>
      <vt:lpstr>代理人基模型(agent based model)</vt:lpstr>
      <vt:lpstr>实际的种族隔离</vt:lpstr>
      <vt:lpstr>湾区</vt:lpstr>
      <vt:lpstr>Agent based model的课</vt:lpstr>
      <vt:lpstr>Emperor’s Dillemma </vt:lpstr>
      <vt:lpstr>PowerPoint 演示文稿</vt:lpstr>
      <vt:lpstr>ABM模型的核心假设：无法预测</vt:lpstr>
      <vt:lpstr>Michael Macy</vt:lpstr>
      <vt:lpstr>小世界和文化两极化 Small worlds and cultural polarization</vt:lpstr>
      <vt:lpstr>两个控制因素</vt:lpstr>
      <vt:lpstr>PowerPoint 演示文稿</vt:lpstr>
      <vt:lpstr>建模：经典小世界</vt:lpstr>
      <vt:lpstr>假设交流中只存在同化：交流只有正面的，能减少两极化</vt:lpstr>
      <vt:lpstr>假设交流中同时存在同化和敌对：交流显著增加两极化</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第五节课：社会模拟</dc:title>
  <dc:creator>Windows</dc:creator>
  <cp:lastModifiedBy>cjkpeter@163.com</cp:lastModifiedBy>
  <cp:revision>13</cp:revision>
  <dcterms:created xsi:type="dcterms:W3CDTF">2018-10-20T21:12:45Z</dcterms:created>
  <dcterms:modified xsi:type="dcterms:W3CDTF">2020-08-10T06:10:59Z</dcterms:modified>
</cp:coreProperties>
</file>